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0" r:id="rId2"/>
    <p:sldId id="281" r:id="rId3"/>
    <p:sldId id="280" r:id="rId4"/>
    <p:sldId id="282" r:id="rId5"/>
    <p:sldId id="283" r:id="rId6"/>
    <p:sldId id="284" r:id="rId7"/>
    <p:sldId id="288" r:id="rId8"/>
    <p:sldId id="285" r:id="rId9"/>
    <p:sldId id="287" r:id="rId10"/>
    <p:sldId id="289" r:id="rId11"/>
    <p:sldId id="290" r:id="rId12"/>
    <p:sldId id="291" r:id="rId13"/>
    <p:sldId id="293" r:id="rId14"/>
    <p:sldId id="294" r:id="rId15"/>
    <p:sldId id="295" r:id="rId16"/>
    <p:sldId id="297" r:id="rId17"/>
    <p:sldId id="330" r:id="rId18"/>
    <p:sldId id="331" r:id="rId19"/>
    <p:sldId id="327" r:id="rId20"/>
    <p:sldId id="302" r:id="rId21"/>
    <p:sldId id="303" r:id="rId22"/>
    <p:sldId id="304" r:id="rId23"/>
    <p:sldId id="328" r:id="rId24"/>
    <p:sldId id="329" r:id="rId25"/>
    <p:sldId id="315" r:id="rId26"/>
    <p:sldId id="316" r:id="rId27"/>
    <p:sldId id="317" r:id="rId28"/>
    <p:sldId id="318" r:id="rId29"/>
    <p:sldId id="319" r:id="rId30"/>
    <p:sldId id="323" r:id="rId31"/>
    <p:sldId id="325" r:id="rId32"/>
    <p:sldId id="326" r:id="rId33"/>
    <p:sldId id="307" r:id="rId34"/>
    <p:sldId id="305" r:id="rId35"/>
    <p:sldId id="306" r:id="rId36"/>
    <p:sldId id="308" r:id="rId37"/>
    <p:sldId id="298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149" autoAdjust="0"/>
  </p:normalViewPr>
  <p:slideViewPr>
    <p:cSldViewPr snapToGrid="0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CA00E-504E-4197-A1EC-72C4C7E0E729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FA39A-F818-492E-B15B-692AC6BEC6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11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簡單介紹一些瀏覽器跟搜尋引擎的公司資訊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16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85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13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63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850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7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08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5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將要翻譯的文字反白後，點選</a:t>
            </a:r>
            <a:r>
              <a:rPr lang="en-US" altLang="zh-TW" dirty="0"/>
              <a:t>google</a:t>
            </a:r>
            <a:r>
              <a:rPr lang="zh-TW" altLang="en-US" dirty="0"/>
              <a:t>翻譯的標誌，就可以直接看到翻譯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437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可以擋一些</a:t>
            </a:r>
            <a:r>
              <a:rPr lang="en-US" altLang="zh-TW" dirty="0" err="1"/>
              <a:t>youtube</a:t>
            </a:r>
            <a:r>
              <a:rPr lang="zh-TW" altLang="en-US" dirty="0"/>
              <a:t>或</a:t>
            </a:r>
            <a:r>
              <a:rPr lang="en-US" altLang="zh-TW" dirty="0"/>
              <a:t>Facebook</a:t>
            </a:r>
            <a:r>
              <a:rPr lang="zh-TW" altLang="en-US" dirty="0"/>
              <a:t>等網站出現的廣告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29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分析大概</a:t>
            </a:r>
            <a:r>
              <a:rPr lang="en-US" altLang="zh-TW" dirty="0"/>
              <a:t>15</a:t>
            </a:r>
            <a:r>
              <a:rPr lang="zh-TW" altLang="en-US" dirty="0"/>
              <a:t>個網站的搜尋數據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50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791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94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27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516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16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69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746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21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43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181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95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182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399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46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40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72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80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56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89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FA39A-F818-492E-B15B-692AC6BEC66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60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362B7-5F9C-4FB5-A414-0BEE9937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C0EB7D-C94D-4DB9-9926-414D314B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F8144-803B-4E80-9E1C-AB1A092B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0A1D-4A64-40AD-85A8-57511339D6D1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3E237-BC46-4F72-B5CE-E1FFE597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E7810C-EFA5-4B3D-86AD-06B7064B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83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9DBAD-E4BE-4352-8F57-9C390734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C465F7-ED40-4282-A830-2003A9B6B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591429-646B-4F4A-947C-5D115C64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7DD22-6163-4EC8-A87D-941B5ACA9A9F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CA8334-7F04-475E-B950-3BE0513A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7DEE2-FBFE-46BE-9CBB-80CA17E9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48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670D43-0C29-4D50-B2E3-8F550A77D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18DA08-86B6-4AD1-AB23-59B5E6EBF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718E23-9731-48D1-883B-C456EED5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F1140-1708-4CE3-B874-C12AA74D81AB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53FD92-2DB6-46EC-A2E5-F818A6C7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6C91E0-57C2-4A9D-9B78-711E1780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43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160B3-678A-4A76-AA64-2A5164E6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804DB-F309-4E00-9065-CC51FA0F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671EE2-A0EC-435C-8434-1307C4C1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FB718-5069-495C-9651-AF1D17D39F0C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67A1E4-AC1B-4623-B0E3-37416A86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F0A840-EBED-405A-989F-6E6FF058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94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F2CC9-A2E1-4BBA-806B-3DF6CE2C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BE4977-DB39-484A-A6E1-274C1495F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F1944B-A84A-4BB1-B0FC-404A2D68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6BCC-CD40-4115-B395-E64D25F76322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27C4D7-5689-4B6E-9A9A-2D7A81EB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DDCAF0-E8BB-435F-BA37-13FEEBC7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00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DAC9-2F85-47E6-B9BC-92577377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06F8DD-20F3-4580-80B3-4C457F936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6FA903-572D-4069-86C1-F065C9247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89193C-3623-4304-9B8B-A5AE247F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55C6-00C1-44F4-8ADF-CFBA954FCF33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F8F67D-6877-40D8-8D4F-E3E0BFCD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4BB5A7-3909-40B6-A57C-B944EC79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49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127E7-9630-48C9-A470-394A5AD5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4EB568-07FE-416F-9B81-86AE49FEA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075F6F-AB68-4862-B930-D331DEC8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5675E9-E7AE-42E3-8D2C-5F9001B8D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8C3B93-9C60-4B5B-A9A9-D774DA7A6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7F33F1C-52CE-4677-B2A8-5F2BE50E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C96D-FB35-4039-8C9B-7BA65EAF0706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7B0354-A0CA-4DA2-816D-268E25F8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C2DFD8-459F-4A23-9687-E4B80BD5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17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5953C-5E0D-4F04-A78A-A7907A37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27E92A-C552-4C4A-8E5A-9F749445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70DF-2F51-4233-9F55-EEAA89D5CDEA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3FC6C2-BB9D-4A27-973C-E16C6EC4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5F1D39-09A4-4458-9CE8-C9417CEB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72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B58263-63CB-499B-A0BF-D7414098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5175-E3B2-463E-B3FE-CCBBCC8EC7F2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191C404-D57B-4E5B-8676-99A2D8DF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166903-1441-43C2-ACB6-BBC5B2AE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97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5C437-1CFB-4B2A-B57D-188B9294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3712FE-CEB7-404C-B19A-684926E16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48D8E1-F0F7-43C0-903D-C9565B619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2035DB-4E12-40D3-9FD0-ADA29714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5CE8-FFD8-4775-B952-2280B31C4D03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26465B-4BAD-4F5A-A587-EC12930A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1EF336-6F63-4A06-99AE-F3540B3A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7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26098-99A8-49D1-AE43-DA9D31A3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C3AC17-BA95-4BF7-971A-984089AB2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9FED9D-F82D-4C95-8DD5-1A572E8F4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01DFBF-F8D9-43B4-B0DF-ACF595C3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6320-ADA8-42F0-BBA0-49098B2BBEFC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21DBF8-F1E9-482E-9CA8-56113839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B200E9-1B40-4A3B-95DA-59F2C167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31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683C91-B10B-422E-9BEC-19877C66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C10745-F423-40C8-8D04-F0ACED83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D42CAA-B010-44EA-A82E-54348B2FE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ACFCE-78A5-4BE7-AEC9-3A4E2A26D4E8}" type="datetime1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D3D1A8-EC16-40B0-B415-09DAE7809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DE02E3-77A8-40A3-9B66-60C5DAF0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FB83-24B5-4EEA-BFC9-0CBF9E0E48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24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link%3Ahttps%3A%2F%2Fwww.ntou.edu.tw&amp;sxsrf=AOaemvIY_mQy8EwoY1W8MtRvbIQKdQJ9Bw%3A1633861393501&amp;ei=Eb9iYeaMHpGImAXh16qoCw&amp;ved=0ahUKEwim2eL_z7_zAhURBKYKHeGrCrUQ4dUDCA8&amp;uact=5&amp;oq=link%3Ahttps%3A%2F%2Fwww.ntou.edu.tw&amp;gs_lcp=Cgdnd3Mtd2l6EAM6BQgAEM0COggIABAIEA0QHkoECEEYAVCjmQFYxskBYO_MAWgCcAB4AIABkQGIAZcGkgEDOS4xmAEAoAECoAEBwAEB&amp;sclient=gws-wi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duckduckgo-privacy-essent/bkdgflcldnnnapblkhphbgpggdiikpp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tw.search.yahoo.com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https://www.bing.com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hyperlink" Target="https://www.google.com.tw/?hl=zh_T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chrome.google.com/webstore/detail/google-translate/aapbdbdomjkkjkaonfhkkikfgjllcleb?hl=zh-T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chrome.google.com/webstore/detail/adblock-%E2%80%94-best-ad-blocker/gighmmpiobklfepjocnamgkkbiglidom?hl=zh-T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hrome.google.com/webstore/category/extensions?hl=zh-T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hrome.google.com/webstore/category/extensions?hl=zh-T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zh-T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chrome/answer/95414?hl=zh-Hant&amp;co=GENIE.Platform%3DDeskto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59846/apple-search-engine-goog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orm.mg/lifestyle/3832695?page=1" TargetMode="External"/><Relationship Id="rId5" Type="http://schemas.openxmlformats.org/officeDocument/2006/relationships/hyperlink" Target="https://www.bnext.com.tw/article/62594/verizon-sell-yahoo-aol" TargetMode="External"/><Relationship Id="rId4" Type="http://schemas.openxmlformats.org/officeDocument/2006/relationships/hyperlink" Target="https://www.techbang.com/posts/90408-google-says-the-most-popular-keyword-on-microsofts-bing-sear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386BF-8937-4B1D-A056-0C1C1E00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029D3-5D2C-4A9C-ADF2-3939B1DF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搜尋技巧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的實用擴充功能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的實用技巧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今日作業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EFD400-376D-4E69-BF97-914C422A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82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E8D9ED7-2DEC-43DC-9E68-62F8E19E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06979" cy="4798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filetype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0072DAD-E3D2-4222-A431-CFC4B8C1F354}"/>
              </a:ext>
            </a:extLst>
          </p:cNvPr>
          <p:cNvSpPr/>
          <p:nvPr/>
        </p:nvSpPr>
        <p:spPr>
          <a:xfrm flipH="1">
            <a:off x="1279358" y="3356510"/>
            <a:ext cx="1110915" cy="349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096000" y="2628828"/>
            <a:ext cx="5481322" cy="21652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505" y="2693662"/>
            <a:ext cx="5481322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搜出包含指定關鍵字的指定檔案類型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檔案類型為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且關鍵字為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的網頁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E8ADCA-5BC5-4604-9D8E-761D08E0EDF2}"/>
              </a:ext>
            </a:extLst>
          </p:cNvPr>
          <p:cNvSpPr/>
          <p:nvPr/>
        </p:nvSpPr>
        <p:spPr>
          <a:xfrm>
            <a:off x="3867213" y="3091639"/>
            <a:ext cx="528324" cy="3373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E96054-9ACE-4E05-BDE4-05F40FEFA35B}"/>
              </a:ext>
            </a:extLst>
          </p:cNvPr>
          <p:cNvSpPr/>
          <p:nvPr/>
        </p:nvSpPr>
        <p:spPr>
          <a:xfrm>
            <a:off x="3643563" y="4521576"/>
            <a:ext cx="528324" cy="3373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87384D-28CC-4550-B626-1761E7F55A71}"/>
              </a:ext>
            </a:extLst>
          </p:cNvPr>
          <p:cNvSpPr/>
          <p:nvPr/>
        </p:nvSpPr>
        <p:spPr>
          <a:xfrm>
            <a:off x="907445" y="4777330"/>
            <a:ext cx="1110914" cy="389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DCB8BA44-083C-491F-A49D-939A56D5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690688"/>
            <a:ext cx="5851358" cy="485283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352674" y="1958660"/>
            <a:ext cx="5481322" cy="20487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179" y="2023494"/>
            <a:ext cx="5481322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查詢哪些網頁有連結可以到該網站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哪些網頁裡面有海大首頁的連結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實際搜尋時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可有可無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3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377740" y="1858243"/>
            <a:ext cx="4306302" cy="14703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581" y="1858243"/>
            <a:ext cx="5481322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尋找某個類似的網站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找與海大首頁相關的網頁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340B1F5-1FEB-462A-91B3-993C4F5F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8"/>
            <a:ext cx="5257800" cy="47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66B4776-92A3-4D8F-BCB0-FD9D0BBF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724900" cy="46958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define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8376987" y="2454286"/>
            <a:ext cx="3210426" cy="14703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139" y="2601010"/>
            <a:ext cx="5481322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查詢某關鍵字的定義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 doctor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的定義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56BBF11-D9B7-42CD-AE62-A89B8BBF619E}"/>
              </a:ext>
            </a:extLst>
          </p:cNvPr>
          <p:cNvSpPr/>
          <p:nvPr/>
        </p:nvSpPr>
        <p:spPr>
          <a:xfrm>
            <a:off x="1459832" y="3892542"/>
            <a:ext cx="5126455" cy="4925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6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85DE401-ED05-4F5D-AA15-26994EE9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15350" cy="4705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592837" y="4005779"/>
            <a:ext cx="4306302" cy="14703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678" y="4005779"/>
            <a:ext cx="5481322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尋找某個值內的網站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尋找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100-200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元的便當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28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搜尋其他用法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937B498-8015-43D2-B6EF-65FB81B9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4" y="1635515"/>
            <a:ext cx="5450305" cy="48573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B42A43-1B12-40FF-B4AD-FB3C70CA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5515"/>
            <a:ext cx="5620251" cy="40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9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搜尋其他用法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754E1-1B6F-4031-B5BB-D7F464D3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23" y="1876174"/>
            <a:ext cx="9304154" cy="44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7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C6950-5E8E-48CC-9E51-A99F1487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搜尋其他用法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60552-038D-450F-AC9A-F177A993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學術搜尋</a:t>
            </a:r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Semantic Scholar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A7176-16A1-452B-B028-1C123EA1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3039F3-531C-4A5E-85BD-DBC333AF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00" y="1646238"/>
            <a:ext cx="6364200" cy="2852624"/>
          </a:xfrm>
          <a:prstGeom prst="rect">
            <a:avLst/>
          </a:prstGeom>
        </p:spPr>
      </p:pic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633F71FB-354C-4024-9574-BC97D93D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704" y="4678249"/>
            <a:ext cx="4812917" cy="19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5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C9FB1-E1D1-40E4-B877-E554CA5E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搜尋其他用法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D8A00-B56E-423D-A9C0-3559C246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圖片搜尋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1499C-0F08-4C5F-BCD3-B7207872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CED20E-0697-4B44-AE21-77DC8A95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99" y="3181879"/>
            <a:ext cx="4551445" cy="2466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FDAD43-88EB-4EB3-890A-3A05F647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00" y="1982131"/>
            <a:ext cx="5539630" cy="36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F669-1A45-454A-9301-88B34C99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特殊搜尋引擎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368D5-9530-4C66-BA81-1DA21B6D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Midomi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哼歌找歌</a:t>
            </a:r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DuckDuckGo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：注重隱私的私密尋引擎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C68617-FC52-46FD-A07F-6A429609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F502F-A94C-4FC3-944F-3F62C9C3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3" y="3484799"/>
            <a:ext cx="5419162" cy="2371457"/>
          </a:xfrm>
          <a:prstGeom prst="rect">
            <a:avLst/>
          </a:prstGeom>
        </p:spPr>
      </p:pic>
      <p:pic>
        <p:nvPicPr>
          <p:cNvPr id="6" name="圖片 5">
            <a:hlinkClick r:id="rId3"/>
            <a:extLst>
              <a:ext uri="{FF2B5EF4-FFF2-40B4-BE49-F238E27FC236}">
                <a16:creationId xmlns:a16="http://schemas.microsoft.com/office/drawing/2014/main" id="{091EE78D-D45B-4224-BF44-F02EB236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438" y="3016801"/>
            <a:ext cx="5071745" cy="32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6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常見的搜尋引擎</a:t>
            </a:r>
          </a:p>
        </p:txBody>
      </p:sp>
      <p:pic>
        <p:nvPicPr>
          <p:cNvPr id="13" name="圖片 12">
            <a:hlinkClick r:id="rId3"/>
            <a:extLst>
              <a:ext uri="{FF2B5EF4-FFF2-40B4-BE49-F238E27FC236}">
                <a16:creationId xmlns:a16="http://schemas.microsoft.com/office/drawing/2014/main" id="{3EF56086-67FD-4D85-BA21-AD65FBAA1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43" y="2204504"/>
            <a:ext cx="1216786" cy="12167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6E7EA0A-4BDB-4AF0-8746-A4392C2FB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52" y="4274967"/>
            <a:ext cx="1242319" cy="12423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D0CD125-FAD2-408C-81FB-EF1BCBA48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115" y="2059183"/>
            <a:ext cx="1325563" cy="132556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8D5B2F9-EB78-442B-B13E-1A75969EA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40" y="4095581"/>
            <a:ext cx="1601092" cy="160109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D857062-3D26-46F6-9A9D-CDE52DC06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32" y="1872980"/>
            <a:ext cx="1697968" cy="1697968"/>
          </a:xfrm>
          <a:prstGeom prst="rect">
            <a:avLst/>
          </a:prstGeom>
        </p:spPr>
      </p:pic>
      <p:pic>
        <p:nvPicPr>
          <p:cNvPr id="35" name="圖片 34">
            <a:hlinkClick r:id="rId9"/>
            <a:extLst>
              <a:ext uri="{FF2B5EF4-FFF2-40B4-BE49-F238E27FC236}">
                <a16:creationId xmlns:a16="http://schemas.microsoft.com/office/drawing/2014/main" id="{CC4A7ACE-FF41-45E9-92FC-DCC872547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22" y="2059183"/>
            <a:ext cx="1601092" cy="1601092"/>
          </a:xfrm>
          <a:prstGeom prst="rect">
            <a:avLst/>
          </a:prstGeom>
        </p:spPr>
      </p:pic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250D139-E445-4DCA-BF5A-194FCA521881}"/>
              </a:ext>
            </a:extLst>
          </p:cNvPr>
          <p:cNvSpPr/>
          <p:nvPr/>
        </p:nvSpPr>
        <p:spPr>
          <a:xfrm>
            <a:off x="1042737" y="1872980"/>
            <a:ext cx="4685180" cy="396601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02330C06-C2EA-4998-86F0-B3F92A3DA753}"/>
              </a:ext>
            </a:extLst>
          </p:cNvPr>
          <p:cNvSpPr/>
          <p:nvPr/>
        </p:nvSpPr>
        <p:spPr>
          <a:xfrm>
            <a:off x="6464083" y="1872980"/>
            <a:ext cx="4685180" cy="396601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4FFFD63-6CF2-4290-80DB-7C7538664E98}"/>
              </a:ext>
            </a:extLst>
          </p:cNvPr>
          <p:cNvSpPr txBox="1"/>
          <p:nvPr/>
        </p:nvSpPr>
        <p:spPr>
          <a:xfrm>
            <a:off x="3864879" y="587813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E1283F6-F6F2-4110-A235-6FA15F5A7227}"/>
              </a:ext>
            </a:extLst>
          </p:cNvPr>
          <p:cNvSpPr txBox="1"/>
          <p:nvPr/>
        </p:nvSpPr>
        <p:spPr>
          <a:xfrm>
            <a:off x="9733491" y="587813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</a:p>
        </p:txBody>
      </p:sp>
      <p:pic>
        <p:nvPicPr>
          <p:cNvPr id="43" name="圖片 42">
            <a:hlinkClick r:id="rId11"/>
            <a:extLst>
              <a:ext uri="{FF2B5EF4-FFF2-40B4-BE49-F238E27FC236}">
                <a16:creationId xmlns:a16="http://schemas.microsoft.com/office/drawing/2014/main" id="{EEBC446F-298C-4C1C-9F3B-EACA7E6F65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9" y="4534022"/>
            <a:ext cx="4289336" cy="670209"/>
          </a:xfrm>
          <a:prstGeom prst="rect">
            <a:avLst/>
          </a:prstGeom>
        </p:spPr>
      </p:pic>
      <p:sp>
        <p:nvSpPr>
          <p:cNvPr id="44" name="投影片編號版面配置區 43">
            <a:extLst>
              <a:ext uri="{FF2B5EF4-FFF2-40B4-BE49-F238E27FC236}">
                <a16:creationId xmlns:a16="http://schemas.microsoft.com/office/drawing/2014/main" id="{8D01DB06-C378-4E82-ADF3-A7C16C6F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3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874813-0733-4C52-B6A7-C130A1CA366D}"/>
              </a:ext>
            </a:extLst>
          </p:cNvPr>
          <p:cNvSpPr txBox="1"/>
          <p:nvPr/>
        </p:nvSpPr>
        <p:spPr>
          <a:xfrm>
            <a:off x="838200" y="2021066"/>
            <a:ext cx="739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翻譯：直接翻譯網頁上的內容</a:t>
            </a:r>
          </a:p>
        </p:txBody>
      </p:sp>
      <p:pic>
        <p:nvPicPr>
          <p:cNvPr id="5" name="圖片 4">
            <a:hlinkClick r:id="rId4"/>
            <a:extLst>
              <a:ext uri="{FF2B5EF4-FFF2-40B4-BE49-F238E27FC236}">
                <a16:creationId xmlns:a16="http://schemas.microsoft.com/office/drawing/2014/main" id="{5D66412D-3002-4DB1-A7BA-6B28141DE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96153"/>
            <a:ext cx="10515601" cy="2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F5E483-E62D-494D-B261-DEE591923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4" t="15439" r="51052" b="67251"/>
          <a:stretch/>
        </p:blipFill>
        <p:spPr>
          <a:xfrm>
            <a:off x="1034715" y="1690688"/>
            <a:ext cx="6876526" cy="22717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FA6913-FFBB-45E6-B64A-6EA83039DD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t="9041" r="40046" b="57274"/>
          <a:stretch/>
        </p:blipFill>
        <p:spPr>
          <a:xfrm>
            <a:off x="4401625" y="3211782"/>
            <a:ext cx="6324454" cy="29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2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874813-0733-4C52-B6A7-C130A1CA366D}"/>
              </a:ext>
            </a:extLst>
          </p:cNvPr>
          <p:cNvSpPr txBox="1"/>
          <p:nvPr/>
        </p:nvSpPr>
        <p:spPr>
          <a:xfrm>
            <a:off x="838200" y="2021066"/>
            <a:ext cx="780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AdBlock —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最佳廣告攔截程式：擋廣告</a:t>
            </a:r>
          </a:p>
        </p:txBody>
      </p:sp>
      <p:pic>
        <p:nvPicPr>
          <p:cNvPr id="7" name="圖片 6">
            <a:hlinkClick r:id="rId4"/>
            <a:extLst>
              <a:ext uri="{FF2B5EF4-FFF2-40B4-BE49-F238E27FC236}">
                <a16:creationId xmlns:a16="http://schemas.microsoft.com/office/drawing/2014/main" id="{BFF0A3FB-F488-4D45-B666-27BBCC49A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27" y="3280463"/>
            <a:ext cx="10327746" cy="19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03965-85A7-4B6A-A71D-98BA335E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B6BA44-973D-4109-8DEC-230D8B40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Volume Master - </a:t>
            </a:r>
            <a:r>
              <a:rPr lang="zh-TW" altLang="en-US" dirty="0"/>
              <a:t>音量控制器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可以個別控制分頁音量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3B0C9D-1FA4-43B5-9C57-169DE814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6B4133-4DCC-4606-B8CC-B271E1AE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8973"/>
            <a:ext cx="5199975" cy="16036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F92AA4-9F86-45A5-835E-3F388472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04" y="1570088"/>
            <a:ext cx="4242941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2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18D0C-5BA8-4D63-8BBE-FCE6AD88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8B8C3-DC86-4A59-BAE1-3B48A72E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DDED1-26B9-4CD6-B08C-4BD368E7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3EA701-4B04-4E55-A91A-9308495D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00" y="1893051"/>
            <a:ext cx="4856384" cy="1613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F4D2A6-6C40-4A53-8569-0DCAD976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00" y="4140823"/>
            <a:ext cx="7670400" cy="2020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2E1E95-7F96-4B83-A3AB-9BA0E10B4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600" y="1646238"/>
            <a:ext cx="2263200" cy="44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7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874813-0733-4C52-B6A7-C130A1CA366D}"/>
              </a:ext>
            </a:extLst>
          </p:cNvPr>
          <p:cNvSpPr txBox="1"/>
          <p:nvPr/>
        </p:nvSpPr>
        <p:spPr>
          <a:xfrm>
            <a:off x="838200" y="2021066"/>
            <a:ext cx="8991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Keywords Everywhere — Keyword Tool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分析關鍵詞的數據。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60AE62-1C50-44C9-9FD2-FB543BB5C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1684" y="3429000"/>
            <a:ext cx="10708631" cy="2146342"/>
          </a:xfrm>
        </p:spPr>
      </p:pic>
    </p:spTree>
    <p:extLst>
      <p:ext uri="{BB962C8B-B14F-4D97-AF65-F5344CB8AC3E}">
        <p14:creationId xmlns:p14="http://schemas.microsoft.com/office/powerpoint/2010/main" val="2295936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B878807-6FF9-429F-8FBE-CCC93F9E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11" y="1542916"/>
            <a:ext cx="8288177" cy="4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9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874813-0733-4C52-B6A7-C130A1CA366D}"/>
              </a:ext>
            </a:extLst>
          </p:cNvPr>
          <p:cNvSpPr txBox="1"/>
          <p:nvPr/>
        </p:nvSpPr>
        <p:spPr>
          <a:xfrm>
            <a:off x="838200" y="2021066"/>
            <a:ext cx="8167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Keep Chrome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擴充功能：備忘錄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0C23F4-F6DC-4BA5-AE74-BEBC7B34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76" y="2914439"/>
            <a:ext cx="10096448" cy="22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實用擴充功能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B451EE-5C6F-49C0-AB51-C7E799515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1991" b="25146"/>
          <a:stretch/>
        </p:blipFill>
        <p:spPr>
          <a:xfrm>
            <a:off x="838200" y="1690688"/>
            <a:ext cx="8458027" cy="4383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9B3B10-EF0F-4CC1-BC45-FC46120688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7"/>
          <a:stretch/>
        </p:blipFill>
        <p:spPr>
          <a:xfrm>
            <a:off x="8610600" y="3119397"/>
            <a:ext cx="2387114" cy="3095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142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的實用技巧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網頁變成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031A946-6D14-4A7C-BD6D-1BF9F26AE48E}"/>
              </a:ext>
            </a:extLst>
          </p:cNvPr>
          <p:cNvSpPr txBox="1"/>
          <p:nvPr/>
        </p:nvSpPr>
        <p:spPr>
          <a:xfrm>
            <a:off x="838200" y="6259810"/>
            <a:ext cx="264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Chrome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怎麼更新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9E77A4C-0DF9-4A5A-B9B7-2C0AA6DE7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16842" r="25263" b="7315"/>
          <a:stretch/>
        </p:blipFill>
        <p:spPr>
          <a:xfrm>
            <a:off x="838200" y="1535914"/>
            <a:ext cx="6896829" cy="4678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D43FE47-3F7E-4FBD-9F5A-4A1BAFB06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28" t="1855" r="7632" b="40134"/>
          <a:stretch/>
        </p:blipFill>
        <p:spPr>
          <a:xfrm>
            <a:off x="7971650" y="2235616"/>
            <a:ext cx="3382150" cy="3978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F88BCD6-588E-44B8-B09F-2E87585B3D24}"/>
              </a:ext>
            </a:extLst>
          </p:cNvPr>
          <p:cNvSpPr/>
          <p:nvPr/>
        </p:nvSpPr>
        <p:spPr>
          <a:xfrm>
            <a:off x="2633739" y="4640093"/>
            <a:ext cx="1383784" cy="272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3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空格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155E74-309C-4196-9CE2-168469EF0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18"/>
          <a:stretch/>
        </p:blipFill>
        <p:spPr>
          <a:xfrm>
            <a:off x="838200" y="1690688"/>
            <a:ext cx="8396038" cy="469111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45377"/>
            <a:ext cx="5488041" cy="1539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使用空白間隔不同的關鍵字，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則會出現包含這些關鍵字的網頁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5919537" y="3352533"/>
            <a:ext cx="5434263" cy="11871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437B3FB-0FA6-4681-AC6C-8036F459B117}"/>
              </a:ext>
            </a:extLst>
          </p:cNvPr>
          <p:cNvCxnSpPr>
            <a:cxnSpLocks/>
          </p:cNvCxnSpPr>
          <p:nvPr/>
        </p:nvCxnSpPr>
        <p:spPr>
          <a:xfrm>
            <a:off x="2759242" y="4122821"/>
            <a:ext cx="1090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51373C2-2196-4723-9FB4-B2C5A860E1EC}"/>
              </a:ext>
            </a:extLst>
          </p:cNvPr>
          <p:cNvCxnSpPr>
            <a:cxnSpLocks/>
          </p:cNvCxnSpPr>
          <p:nvPr/>
        </p:nvCxnSpPr>
        <p:spPr>
          <a:xfrm>
            <a:off x="2213810" y="4419600"/>
            <a:ext cx="1090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912BF60-BFB9-4E56-B09D-20A3F2E48D4B}"/>
              </a:ext>
            </a:extLst>
          </p:cNvPr>
          <p:cNvCxnSpPr>
            <a:cxnSpLocks/>
          </p:cNvCxnSpPr>
          <p:nvPr/>
        </p:nvCxnSpPr>
        <p:spPr>
          <a:xfrm>
            <a:off x="6296526" y="5670884"/>
            <a:ext cx="1090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5EEED24-B695-4191-9DDE-92C86BA7886C}"/>
              </a:ext>
            </a:extLst>
          </p:cNvPr>
          <p:cNvCxnSpPr>
            <a:cxnSpLocks/>
          </p:cNvCxnSpPr>
          <p:nvPr/>
        </p:nvCxnSpPr>
        <p:spPr>
          <a:xfrm>
            <a:off x="3569368" y="5959642"/>
            <a:ext cx="1090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92B23C2-1B94-4731-9CF4-024E435E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876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的實用技巧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控制多個分頁影音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E6C262-651C-4B1F-A09A-D355937A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1" t="4973" r="2741" b="48775"/>
          <a:stretch/>
        </p:blipFill>
        <p:spPr>
          <a:xfrm>
            <a:off x="999154" y="1690688"/>
            <a:ext cx="3638291" cy="417029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92AE42-19F0-483A-B221-7751ECE61BCE}"/>
              </a:ext>
            </a:extLst>
          </p:cNvPr>
          <p:cNvSpPr/>
          <p:nvPr/>
        </p:nvSpPr>
        <p:spPr>
          <a:xfrm>
            <a:off x="2223339" y="2607353"/>
            <a:ext cx="418261" cy="4088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C0C2BA-B885-41DC-AB7B-AD21E2B6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46" r="32641" b="37143"/>
          <a:stretch/>
        </p:blipFill>
        <p:spPr>
          <a:xfrm>
            <a:off x="4983391" y="1620464"/>
            <a:ext cx="6024462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1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的實用技巧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影音播放器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E890A3-D244-4CD9-957D-D892C36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5" r="19167" b="19365"/>
          <a:stretch/>
        </p:blipFill>
        <p:spPr>
          <a:xfrm>
            <a:off x="2975429" y="1506085"/>
            <a:ext cx="6241142" cy="48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的實用技巧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表情符號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0329A-5DA1-456B-A519-55DA7CDCB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98" r="28333" b="11536"/>
          <a:stretch/>
        </p:blipFill>
        <p:spPr>
          <a:xfrm>
            <a:off x="119696" y="2095500"/>
            <a:ext cx="11952608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Homework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8814C2E-DB5C-426D-9F0A-49FF0BB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fontScale="925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the following questions, please write down your search syntax and paste your search results here.</a:t>
            </a: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Search for all the webpages containing simultaneously the keywords of “students”, “Taiwan” and “economic”.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Based on previous search results, please exclude those webpages containing the keyword of Taiwan.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Search for all the webpages containing the keywords of either “market” or “finance”.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Search for all the </a:t>
            </a:r>
            <a:r>
              <a:rPr lang="en-US" altLang="zh-TW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ntou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webpages containing the keywords of “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學生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81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Homework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8814C2E-DB5C-426D-9F0A-49FF0BB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88732" cy="4802187"/>
          </a:xfrm>
        </p:spPr>
        <p:txBody>
          <a:bodyPr>
            <a:norm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(5)Search for all the webpages with the keywords of “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海洋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 and “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學生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 in the title and content, respectively.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(6)Search the website of our university for all the webpages containing the keyword of “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比賽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(7)Search the website of our university for all the PDF files containing the keyword of “</a:t>
            </a:r>
            <a:r>
              <a:rPr lang="zh-TW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辦法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”.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(8)Search for all the webpages containing a hyperlink pointing to our department.(</a:t>
            </a:r>
            <a:r>
              <a:rPr lang="zh-TW" alt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學校的都可以</a:t>
            </a:r>
            <a:r>
              <a:rPr lang="en-US" altLang="zh-TW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1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Homework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8814C2E-DB5C-426D-9F0A-49FF0BB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What company was the first to sell a USB flash drive?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What is the significance of the Universal symbol on Apple’s Mac application      programs?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 According to Fortune, at what company do MBA students most want to work when they graduate?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 Who created the first set of icons for the Macintosh computer?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6. What company manufactured the first notebook computer, the 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UltraLite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in 1989?</a:t>
            </a:r>
          </a:p>
        </p:txBody>
      </p:sp>
    </p:spTree>
    <p:extLst>
      <p:ext uri="{BB962C8B-B14F-4D97-AF65-F5344CB8AC3E}">
        <p14:creationId xmlns:p14="http://schemas.microsoft.com/office/powerpoint/2010/main" val="1751736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Homework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8814C2E-DB5C-426D-9F0A-49FF0BB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7.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　挑 </a:t>
            </a: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個上課沒講過的擴充功能</a:t>
            </a: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可以是</a:t>
            </a: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Google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也可以是</a:t>
            </a:r>
            <a:r>
              <a:rPr lang="en-US" altLang="zh-TW" sz="2400" kern="1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FireFox</a:t>
            </a: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，介紹它的使用方法並且將使用過程截圖。</a:t>
            </a:r>
            <a:endParaRPr lang="en-US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8.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舉 </a:t>
            </a:r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個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上課沒講過的專用搜尋引擎，像是圖片專用、影音專用、文獻專用之類的，付上網址以及他的簡介</a:t>
            </a: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字</a:t>
            </a: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請彙整所有問題在同個檔案上，然後將其匯出成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PDF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58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相關網站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A816660-4AE7-4922-9D8D-0D5C8FA7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Google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的百億合作曝光後，傳蘋果加速開發自家搜尋引擎，但真的有勝算嗎？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Google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說在微軟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Bing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搜尋引擎上最多人查的關鍵字是「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Google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Yahoo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正式收歸阿波羅旗下！全球第三大網路公司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Verizon Media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謝幕、回歸舊名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Yahoo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Microsoft Edge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評價為何突然竄高？超實用的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12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項功能大公開！網友大讚：比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Chrome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好用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BF384E-55D9-4D51-B623-DEF24484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6365689" cy="480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減號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0072DAD-E3D2-4222-A431-CFC4B8C1F354}"/>
              </a:ext>
            </a:extLst>
          </p:cNvPr>
          <p:cNvSpPr/>
          <p:nvPr/>
        </p:nvSpPr>
        <p:spPr>
          <a:xfrm>
            <a:off x="854242" y="3064042"/>
            <a:ext cx="413084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A8C0703-85D7-4AD4-8B45-73AB6F0B03B7}"/>
              </a:ext>
            </a:extLst>
          </p:cNvPr>
          <p:cNvSpPr/>
          <p:nvPr/>
        </p:nvSpPr>
        <p:spPr>
          <a:xfrm>
            <a:off x="854242" y="5658684"/>
            <a:ext cx="413084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BFAA53-F210-470D-A87F-BE98E488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04" y="1690277"/>
            <a:ext cx="6224554" cy="4803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7065418" y="5305758"/>
            <a:ext cx="4122821" cy="11871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23" y="5415854"/>
            <a:ext cx="3801979" cy="1539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使用空白加減號，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可以過濾不想要的內容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CA43FAD-54D8-4CB5-AAAD-B90F9AB0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7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D7DAE5B-BF39-4F38-BEA7-F5DF130B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800450" cy="4643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0072DAD-E3D2-4222-A431-CFC4B8C1F354}"/>
              </a:ext>
            </a:extLst>
          </p:cNvPr>
          <p:cNvSpPr/>
          <p:nvPr/>
        </p:nvSpPr>
        <p:spPr>
          <a:xfrm>
            <a:off x="838200" y="2431359"/>
            <a:ext cx="1101436" cy="2957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A8C0703-85D7-4AD4-8B45-73AB6F0B03B7}"/>
              </a:ext>
            </a:extLst>
          </p:cNvPr>
          <p:cNvSpPr/>
          <p:nvPr/>
        </p:nvSpPr>
        <p:spPr>
          <a:xfrm>
            <a:off x="1173006" y="3679695"/>
            <a:ext cx="413084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301766" y="2431359"/>
            <a:ext cx="5052034" cy="23010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745" y="2529709"/>
            <a:ext cx="4860055" cy="263284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可以搜尋出包含其中一個字詞的網頁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包含早安或午安或晚安的網頁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A2387C1-25C7-43BD-AC10-592F10CC7DE5}"/>
              </a:ext>
            </a:extLst>
          </p:cNvPr>
          <p:cNvSpPr/>
          <p:nvPr/>
        </p:nvSpPr>
        <p:spPr>
          <a:xfrm>
            <a:off x="802645" y="5714218"/>
            <a:ext cx="1566889" cy="2957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80DCEEE-A2EB-4C30-B522-8B40169C112E}"/>
              </a:ext>
            </a:extLst>
          </p:cNvPr>
          <p:cNvSpPr/>
          <p:nvPr/>
        </p:nvSpPr>
        <p:spPr>
          <a:xfrm>
            <a:off x="1460766" y="4591322"/>
            <a:ext cx="413084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17FA01D7-44C4-49F9-9BD7-CF4A5F0F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37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9386E2-F2F7-4DD2-95C5-7B209699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8B1CE74-DB9E-4574-AF30-CF6052AF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用*取代缺的字</a:t>
            </a:r>
            <a:endParaRPr lang="en-US" altLang="zh-TW" dirty="0"/>
          </a:p>
          <a:p>
            <a:r>
              <a:rPr lang="zh-TW" altLang="en-US" dirty="0"/>
              <a:t>較適用於英文搜尋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E42EAA-BEC1-4C86-8A6C-23A9D103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0" y="3273392"/>
            <a:ext cx="5796000" cy="28457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8F401D-4C23-4AFB-B5F3-B86801160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00" y="3273392"/>
            <a:ext cx="5726400" cy="27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550"/>
            <a:ext cx="2743200" cy="365125"/>
          </a:xfrm>
        </p:spPr>
        <p:txBody>
          <a:bodyPr/>
          <a:lstStyle/>
          <a:p>
            <a:fld id="{7DA7FB83-24B5-4EEA-BFC9-0CBF9E0E484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F2003-E54D-4BB9-98F4-41CFA6D2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6" y="2842895"/>
            <a:ext cx="5788374" cy="3334068"/>
          </a:xfrm>
          <a:prstGeom prst="rect">
            <a:avLst/>
          </a:prstGeom>
        </p:spPr>
      </p:pic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9D7BE28E-9DBB-473B-9596-534ABD6E93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對指定的網站進行關鍵字搜尋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B6DC41A-2512-46C2-8BF3-3AECCBE1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473" y="2734149"/>
            <a:ext cx="5785983" cy="3602331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D65660-1A60-4C42-AF46-C7D32B6116EC}"/>
              </a:ext>
            </a:extLst>
          </p:cNvPr>
          <p:cNvSpPr/>
          <p:nvPr/>
        </p:nvSpPr>
        <p:spPr>
          <a:xfrm>
            <a:off x="475576" y="4140000"/>
            <a:ext cx="1785224" cy="3699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3DF99E-E1EB-44BA-B855-C0E3964128FF}"/>
              </a:ext>
            </a:extLst>
          </p:cNvPr>
          <p:cNvSpPr/>
          <p:nvPr/>
        </p:nvSpPr>
        <p:spPr>
          <a:xfrm>
            <a:off x="6379200" y="3980483"/>
            <a:ext cx="2008799" cy="2891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FDD7E9-9F44-4148-9A4E-2E6FBFC63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634"/>
          <a:stretch/>
        </p:blipFill>
        <p:spPr>
          <a:xfrm>
            <a:off x="838200" y="1690687"/>
            <a:ext cx="7265830" cy="48021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inurl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0072DAD-E3D2-4222-A431-CFC4B8C1F354}"/>
              </a:ext>
            </a:extLst>
          </p:cNvPr>
          <p:cNvSpPr/>
          <p:nvPr/>
        </p:nvSpPr>
        <p:spPr>
          <a:xfrm>
            <a:off x="1873850" y="3648178"/>
            <a:ext cx="420171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A8C0703-85D7-4AD4-8B45-73AB6F0B03B7}"/>
              </a:ext>
            </a:extLst>
          </p:cNvPr>
          <p:cNvSpPr/>
          <p:nvPr/>
        </p:nvSpPr>
        <p:spPr>
          <a:xfrm>
            <a:off x="1058777" y="3925344"/>
            <a:ext cx="593560" cy="389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529137" y="3461082"/>
            <a:ext cx="5374105" cy="20680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42" y="3595078"/>
            <a:ext cx="5069305" cy="216527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可以找出網址內包含關鍵字的網頁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為網址內有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ntou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並且包含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這個關鍵字的網頁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A2387C1-25C7-43BD-AC10-592F10CC7DE5}"/>
              </a:ext>
            </a:extLst>
          </p:cNvPr>
          <p:cNvSpPr/>
          <p:nvPr/>
        </p:nvSpPr>
        <p:spPr>
          <a:xfrm>
            <a:off x="978566" y="5871411"/>
            <a:ext cx="593561" cy="2566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B012AE2-F15D-4329-9628-0A0A512C9C61}"/>
              </a:ext>
            </a:extLst>
          </p:cNvPr>
          <p:cNvSpPr/>
          <p:nvPr/>
        </p:nvSpPr>
        <p:spPr>
          <a:xfrm>
            <a:off x="1881872" y="5196240"/>
            <a:ext cx="420171" cy="33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B1A551-0A54-4BB1-A9CD-B76AEB1F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00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9976E21-08B6-4CC9-BB47-3A23D336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6648450" cy="48482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D9553-B24B-4E7D-BCAD-C022CFFD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搜尋技巧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intitle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0072DAD-E3D2-4222-A431-CFC4B8C1F354}"/>
              </a:ext>
            </a:extLst>
          </p:cNvPr>
          <p:cNvSpPr/>
          <p:nvPr/>
        </p:nvSpPr>
        <p:spPr>
          <a:xfrm>
            <a:off x="901432" y="2510685"/>
            <a:ext cx="927370" cy="389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D48C01-7709-4619-A117-758EC5C34DF4}"/>
              </a:ext>
            </a:extLst>
          </p:cNvPr>
          <p:cNvSpPr/>
          <p:nvPr/>
        </p:nvSpPr>
        <p:spPr>
          <a:xfrm>
            <a:off x="6749713" y="3262081"/>
            <a:ext cx="4880813" cy="15665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4E530-A3D9-4CFC-95E5-DAE76844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966" y="3343786"/>
            <a:ext cx="4880813" cy="21652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搜出標題有指定關鍵字的網頁，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標題含有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4D12E-31F1-4D0F-A461-5DCAAF06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FB83-24B5-4EEA-BFC9-0CBF9E0E484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E8ADCA-5BC5-4604-9D8E-761D08E0EDF2}"/>
              </a:ext>
            </a:extLst>
          </p:cNvPr>
          <p:cNvSpPr/>
          <p:nvPr/>
        </p:nvSpPr>
        <p:spPr>
          <a:xfrm>
            <a:off x="901432" y="4134816"/>
            <a:ext cx="927370" cy="389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E96054-9ACE-4E05-BDE4-05F40FEFA35B}"/>
              </a:ext>
            </a:extLst>
          </p:cNvPr>
          <p:cNvSpPr/>
          <p:nvPr/>
        </p:nvSpPr>
        <p:spPr>
          <a:xfrm>
            <a:off x="1028231" y="5497029"/>
            <a:ext cx="927370" cy="389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16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1002</Words>
  <Application>Microsoft Macintosh PowerPoint</Application>
  <PresentationFormat>寬螢幕</PresentationFormat>
  <Paragraphs>175</Paragraphs>
  <Slides>37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微軟正黑體</vt:lpstr>
      <vt:lpstr>Arial</vt:lpstr>
      <vt:lpstr>Calibri</vt:lpstr>
      <vt:lpstr>Calibri Light</vt:lpstr>
      <vt:lpstr>Times New Roman</vt:lpstr>
      <vt:lpstr>Wingdings</vt:lpstr>
      <vt:lpstr>Office 佈景主題</vt:lpstr>
      <vt:lpstr>Outline</vt:lpstr>
      <vt:lpstr>常見的搜尋引擎</vt:lpstr>
      <vt:lpstr>Google 搜尋技巧 — 空格</vt:lpstr>
      <vt:lpstr>Google 搜尋技巧 — 減號</vt:lpstr>
      <vt:lpstr>Google 搜尋技巧 — | 、OR</vt:lpstr>
      <vt:lpstr>Google 搜尋技巧 — *</vt:lpstr>
      <vt:lpstr>Google 搜尋技巧 — site</vt:lpstr>
      <vt:lpstr>Google 搜尋技巧 — inurl</vt:lpstr>
      <vt:lpstr>Google 搜尋技巧 — intitle</vt:lpstr>
      <vt:lpstr>Google 搜尋技巧 — filetype</vt:lpstr>
      <vt:lpstr>Google 搜尋技巧 — link</vt:lpstr>
      <vt:lpstr>Google 搜尋技巧 — related</vt:lpstr>
      <vt:lpstr>Google 搜尋技巧 — define</vt:lpstr>
      <vt:lpstr>Google 搜尋技巧 — ..</vt:lpstr>
      <vt:lpstr>Google 搜尋其他用法</vt:lpstr>
      <vt:lpstr>Google 搜尋其他用法</vt:lpstr>
      <vt:lpstr>Google 搜尋其他用法</vt:lpstr>
      <vt:lpstr>Google 搜尋其他用法</vt:lpstr>
      <vt:lpstr>特殊搜尋引擎</vt:lpstr>
      <vt:lpstr>Chrome 實用擴充功能 </vt:lpstr>
      <vt:lpstr>Chrome 實用擴充功能 </vt:lpstr>
      <vt:lpstr>Chrome 實用擴充功能 </vt:lpstr>
      <vt:lpstr>Chrome 實用擴充功能 </vt:lpstr>
      <vt:lpstr>Chrome 實用擴充功能 </vt:lpstr>
      <vt:lpstr>Chrome 實用擴充功能 </vt:lpstr>
      <vt:lpstr>Chrome 實用擴充功能 </vt:lpstr>
      <vt:lpstr>Chrome 實用擴充功能 </vt:lpstr>
      <vt:lpstr>Chrome 實用擴充功能 </vt:lpstr>
      <vt:lpstr>Chrome 的實用技巧—網頁變成QRCode</vt:lpstr>
      <vt:lpstr>Chrome 的實用技巧—控制多個分頁影音</vt:lpstr>
      <vt:lpstr>Chrome 的實用技巧—影音播放器</vt:lpstr>
      <vt:lpstr>Chrome 的實用技巧—表情符號</vt:lpstr>
      <vt:lpstr>Homework</vt:lpstr>
      <vt:lpstr>Homework</vt:lpstr>
      <vt:lpstr>Homework</vt:lpstr>
      <vt:lpstr>Homework</vt:lpstr>
      <vt:lpstr>相關網站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晏榕 范</dc:creator>
  <cp:lastModifiedBy>Linda Jhaung</cp:lastModifiedBy>
  <cp:revision>81</cp:revision>
  <dcterms:created xsi:type="dcterms:W3CDTF">2021-09-17T05:38:43Z</dcterms:created>
  <dcterms:modified xsi:type="dcterms:W3CDTF">2024-09-25T07:19:35Z</dcterms:modified>
</cp:coreProperties>
</file>